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2" r:id="rId5"/>
    <p:sldId id="263" r:id="rId6"/>
    <p:sldId id="264" r:id="rId7"/>
    <p:sldId id="265" r:id="rId8"/>
    <p:sldId id="266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28" autoAdjust="0"/>
    <p:restoredTop sz="94660"/>
  </p:normalViewPr>
  <p:slideViewPr>
    <p:cSldViewPr>
      <p:cViewPr>
        <p:scale>
          <a:sx n="75" d="100"/>
          <a:sy n="75" d="100"/>
        </p:scale>
        <p:origin x="-936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Вариативный модуль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420888"/>
            <a:ext cx="7632848" cy="1752600"/>
          </a:xfrm>
        </p:spPr>
        <p:txBody>
          <a:bodyPr>
            <a:noAutofit/>
          </a:bodyPr>
          <a:lstStyle/>
          <a:p>
            <a:r>
              <a:rPr lang="ru-RU" sz="6000" b="1" i="1" dirty="0" smtClean="0">
                <a:solidFill>
                  <a:schemeClr val="tx1"/>
                </a:solidFill>
                <a:latin typeface="Arial Black" pitchFamily="34" charset="0"/>
              </a:rPr>
              <a:t>«Ключевые общешкольные дела»</a:t>
            </a:r>
            <a:endParaRPr lang="ru-RU" sz="6000" b="1" i="1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КОД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643050"/>
            <a:ext cx="8229600" cy="1798490"/>
          </a:xfrm>
        </p:spPr>
        <p:txBody>
          <a:bodyPr/>
          <a:lstStyle/>
          <a:p>
            <a:pPr algn="just">
              <a:buNone/>
            </a:pPr>
            <a:r>
              <a:rPr lang="ru-RU" b="1" i="1" dirty="0" smtClean="0"/>
              <a:t>	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Ключевые общешкольные дела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это мероприятия, охватывающие детей с 1 по 11 класс, 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участием педагогов и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родителей/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аконных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представителей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8662" y="3429000"/>
            <a:ext cx="78581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Задача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Реализовывать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воспитательные возможности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общешкольных ключевых дел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поддерживать традиции их коллективного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планирования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организации, проведения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анализа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школьном сообществе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Структура модуля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«Ключевые общешкольные дела»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3794764"/>
          </a:xfrm>
        </p:spPr>
        <p:txBody>
          <a:bodyPr>
            <a:norm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Пояснительно-описательный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блок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Уровни организации форм работы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 работы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!!!План работы пишется один на все уровни образования (НОО, ООО, СОО), так как мероприятия общешкольные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Пояснительно-описательный блок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132857"/>
            <a:ext cx="8229600" cy="365359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Включает в себя: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Описание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воспитательного пространства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Описание условий влияющих на воспитание в школе, микрорайоне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Традиции школы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Формы работы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Внешкольный уровень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Социальные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проекты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(название и краткое описание каждого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реализуемого проекта)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Дискуссионные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площадки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(название и краткое описание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каждой реализуемой площадки)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Мероприятия, организуемые для жителей микрорайона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(название и краткое описание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каждогопроводимого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мероприятия)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спортивно-оздоровительная деятельность</a:t>
            </a:r>
          </a:p>
          <a:p>
            <a:pPr marL="514350" indent="-514350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досугово-развлекательная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деятельность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Формы работы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Школьный уровень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КОД, связанные с развитием воспитательной составляющей учебной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деятельности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(День знаний, Дни наук и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тд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КОД, направленные на усвоение социально-значимых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знаний (Цикл дел, посвященных Дню Победы, День солидарности в борьбе с терроризмом и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тд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КОД, направленные на создание условий для накопления опыта самореализации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творчестве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(День учителя, День рождения школы и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тд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Формы работы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i="1" dirty="0" smtClean="0"/>
              <a:t> 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Уровень классов</a:t>
            </a:r>
          </a:p>
          <a:p>
            <a:pPr marL="514350" lvl="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выбор и делегирование представителей классов в общешкольные советы дел, ответственных за подготовку общешкольных ключевых дел;   </a:t>
            </a:r>
          </a:p>
          <a:p>
            <a:pPr marL="514350" lvl="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участие школьных классов в реализации общешкольных ключевых дел;  </a:t>
            </a:r>
          </a:p>
          <a:p>
            <a:pPr marL="514350" lvl="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проведение   в   рамках   класса   итогового   анализа   детьми   общешкольных ключевых дел, участие представителей классов в итоговом анализе проведенных дел на уровне общешкольных советов дела. </a:t>
            </a:r>
          </a:p>
          <a:p>
            <a:endParaRPr lang="ru-RU" dirty="0" smtClean="0"/>
          </a:p>
          <a:p>
            <a:endParaRPr lang="ru-RU" b="1" i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Формы работы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62500" lnSpcReduction="2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Индивидуальный уровень</a:t>
            </a:r>
          </a:p>
          <a:p>
            <a:pPr marL="514350" lvl="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вовлечение по возможности каждого ребенка в ключевые дела школы в одной из  возможных  для  них  ролей:  сценаристов,  постановщиков,  исполнителей,  ведущих, декораторов, музыкальных  редакторов,  корреспондентов, ответственных  за  костюмы и оборудование, ответственных за приглашение и встречу гостей и т.п.);</a:t>
            </a:r>
          </a:p>
          <a:p>
            <a:pPr marL="514350" lvl="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индивидуальная  помощь  ребенку  (при  необходимости)  в  освоении  навыков подготовки, проведения и анализа ключевых дел; </a:t>
            </a:r>
          </a:p>
          <a:p>
            <a:pPr marL="514350" lvl="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наблюдение  за  поведением  ребенка  в  ситуациях  подготовки,  проведения  и анализа ключевых дел, за его отношениями со сверстниками, старшими и младшими школьниками, с педагогами и другими взрослыми; </a:t>
            </a:r>
          </a:p>
          <a:p>
            <a:pPr marL="514350" lvl="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 необходимости  коррекция  поведения  ребенка  через  частные  беседы  с ним, через включение его в совместную работу с другими детьми, которые могли бы стать  хорошим  примером  для  ребенка,  через  предложение  взять  в  следующем ключевом деле на себя роль ответственного за тот или иной фрагмент общей работы.  </a:t>
            </a:r>
          </a:p>
          <a:p>
            <a:endParaRPr lang="ru-RU" b="1" i="1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План КОД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55187694"/>
              </p:ext>
            </p:extLst>
          </p:nvPr>
        </p:nvGraphicFramePr>
        <p:xfrm>
          <a:off x="500034" y="1772815"/>
          <a:ext cx="8143932" cy="4225452"/>
        </p:xfrm>
        <a:graphic>
          <a:graphicData uri="http://schemas.openxmlformats.org/drawingml/2006/table">
            <a:tbl>
              <a:tblPr firstRow="1" firstCol="1" bandRow="1"/>
              <a:tblGrid>
                <a:gridCol w="1971942"/>
                <a:gridCol w="1263894"/>
                <a:gridCol w="2679990"/>
                <a:gridCol w="2228106"/>
              </a:tblGrid>
              <a:tr h="13681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Дела,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события, мероприятия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Классы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Ориентировочное </a:t>
                      </a:r>
                      <a:endParaRPr lang="ru-RU" sz="1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время 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проведения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День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знаний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1-11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сентябрь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Педагог-организатор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Неделя добрых дел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1-11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сентябрь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Учитель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ИЗО и технологии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День учителя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1-11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октябрь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Учитель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музыки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«Осенний бал»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1-11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октябрь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Педагог-организатор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617966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420</Words>
  <Application>Microsoft Office PowerPoint</Application>
  <PresentationFormat>Экран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Вариативный модуль</vt:lpstr>
      <vt:lpstr>КОД</vt:lpstr>
      <vt:lpstr>Структура модуля «Ключевые общешкольные дела»</vt:lpstr>
      <vt:lpstr>Пояснительно-описательный блок</vt:lpstr>
      <vt:lpstr>Формы работы</vt:lpstr>
      <vt:lpstr>Формы работы</vt:lpstr>
      <vt:lpstr>Формы работы</vt:lpstr>
      <vt:lpstr>Формы работы</vt:lpstr>
      <vt:lpstr>План КОД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Вариативный модуль</dc:title>
  <dc:creator>ZDVR</dc:creator>
  <cp:lastModifiedBy>ZDVR</cp:lastModifiedBy>
  <cp:revision>30</cp:revision>
  <dcterms:created xsi:type="dcterms:W3CDTF">2021-03-09T08:14:15Z</dcterms:created>
  <dcterms:modified xsi:type="dcterms:W3CDTF">2021-04-05T14:26:04Z</dcterms:modified>
</cp:coreProperties>
</file>